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923" r:id="rId2"/>
    <p:sldId id="2546" r:id="rId3"/>
    <p:sldId id="2654" r:id="rId4"/>
    <p:sldId id="2655" r:id="rId5"/>
    <p:sldId id="2925" r:id="rId6"/>
    <p:sldId id="2926" r:id="rId7"/>
    <p:sldId id="2931" r:id="rId8"/>
    <p:sldId id="2936" r:id="rId9"/>
    <p:sldId id="2932" r:id="rId10"/>
    <p:sldId id="2933" r:id="rId11"/>
    <p:sldId id="2934" r:id="rId12"/>
    <p:sldId id="2928" r:id="rId13"/>
    <p:sldId id="2935" r:id="rId1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39">
          <p15:clr>
            <a:srgbClr val="A4A3A4"/>
          </p15:clr>
        </p15:guide>
        <p15:guide id="2" pos="1535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yPC" initials="M" lastIdx="1" clrIdx="0">
    <p:extLst>
      <p:ext uri="{19B8F6BF-5375-455C-9EA6-DF929625EA0E}">
        <p15:presenceInfo xmlns:p15="http://schemas.microsoft.com/office/powerpoint/2012/main" userId="MyP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218"/>
    <a:srgbClr val="328CCD"/>
    <a:srgbClr val="2750F0"/>
    <a:srgbClr val="4B5050"/>
    <a:srgbClr val="041B31"/>
    <a:srgbClr val="19D3F0"/>
    <a:srgbClr val="FF9B00"/>
    <a:srgbClr val="19B49B"/>
    <a:srgbClr val="00AAF0"/>
    <a:srgbClr val="F550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06" autoAdjust="0"/>
    <p:restoredTop sz="84810" autoAdjust="0"/>
  </p:normalViewPr>
  <p:slideViewPr>
    <p:cSldViewPr snapToGrid="0" snapToObjects="1">
      <p:cViewPr varScale="1">
        <p:scale>
          <a:sx n="32" d="100"/>
          <a:sy n="32" d="100"/>
        </p:scale>
        <p:origin x="306" y="24"/>
      </p:cViewPr>
      <p:guideLst>
        <p:guide orient="horz" pos="8639"/>
        <p:guide pos="15355"/>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4/19/2017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Neu</a:t>
            </a:r>
            <a:r>
              <a:rPr lang="en-US" baseline="0" smtClean="0"/>
              <a:t> input la tam nay --- </a:t>
            </a:r>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a:p>
        </p:txBody>
      </p:sp>
    </p:spTree>
    <p:extLst>
      <p:ext uri="{BB962C8B-B14F-4D97-AF65-F5344CB8AC3E}">
        <p14:creationId xmlns:p14="http://schemas.microsoft.com/office/powerpoint/2010/main" val="3347958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mtClean="0"/>
              <a:t>Để  dễ  hình  dung, ta  có  thể  xem  tích  chập  nhƣ  một  cửa  sổ  trƣợt  (sliding </a:t>
            </a:r>
          </a:p>
          <a:p>
            <a:pPr marL="0" indent="0">
              <a:buFontTx/>
              <a:buNone/>
            </a:pPr>
            <a:r>
              <a:rPr lang="vi-VN" smtClean="0"/>
              <a:t>window) áp đặt lên một ma trận. Bạn có thể theo dõi cơ chế của tích chập qua </a:t>
            </a:r>
          </a:p>
          <a:p>
            <a:pPr marL="0" indent="0">
              <a:buFontTx/>
              <a:buNone/>
            </a:pPr>
            <a:r>
              <a:rPr lang="vi-VN" smtClean="0"/>
              <a:t>hình minh họa bên dƣới.</a:t>
            </a:r>
            <a:endParaRPr lang="en-US" smtClean="0"/>
          </a:p>
          <a:p>
            <a:pPr marL="0" indent="0">
              <a:buFontTx/>
              <a:buNone/>
            </a:pPr>
            <a:r>
              <a:rPr lang="vi-VN" smtClean="0"/>
              <a:t>Ma trận bên trái là một bức ảnh đen trắng. Mỗi giá trị của ma trận tƣơng </a:t>
            </a:r>
          </a:p>
          <a:p>
            <a:pPr marL="0" indent="0">
              <a:buFontTx/>
              <a:buNone/>
            </a:pPr>
            <a:r>
              <a:rPr lang="vi-VN" smtClean="0"/>
              <a:t>đƣơng  với  một  điểm  ảnh  (pixel),  0  là  màu  đen,  1  là  màu  trắng  (nếu  là  ảnh </a:t>
            </a:r>
          </a:p>
          <a:p>
            <a:pPr marL="0" indent="0">
              <a:buFontTx/>
              <a:buNone/>
            </a:pPr>
            <a:r>
              <a:rPr lang="vi-VN" smtClean="0"/>
              <a:t>grayscale thì giá trị biến thiên từ 0 đến 255).</a:t>
            </a:r>
            <a:endParaRPr lang="en-US" smtClean="0"/>
          </a:p>
          <a:p>
            <a:pPr marL="0" indent="0">
              <a:buFontTx/>
              <a:buNone/>
            </a:pPr>
            <a:r>
              <a:rPr lang="vi-VN" smtClean="0"/>
              <a:t>Sliding window còn có tên gọi là kernel, filter hay feature detector. Ở đây, </a:t>
            </a:r>
          </a:p>
          <a:p>
            <a:pPr marL="0" indent="0">
              <a:buFontTx/>
              <a:buNone/>
            </a:pPr>
            <a:r>
              <a:rPr lang="vi-VN" smtClean="0"/>
              <a:t>ta dùng một ma trận filter 3×3 nhân từng thành phần tƣơng ứng (element -wise) </a:t>
            </a:r>
          </a:p>
          <a:p>
            <a:pPr marL="0" indent="0">
              <a:buFontTx/>
              <a:buNone/>
            </a:pPr>
            <a:r>
              <a:rPr lang="vi-VN" smtClean="0"/>
              <a:t>với ma trận ảnh bên trái. Gía trị đầu ra do tích của các thành phần này cộng lại. </a:t>
            </a:r>
          </a:p>
          <a:p>
            <a:pPr marL="0" indent="0">
              <a:buFontTx/>
              <a:buNone/>
            </a:pPr>
            <a:r>
              <a:rPr lang="vi-VN" smtClean="0"/>
              <a:t>Kết quả của tích chập là một ma trận (convoled feature) sinh ra từ việc trƣợt ma </a:t>
            </a:r>
          </a:p>
          <a:p>
            <a:pPr marL="0" indent="0">
              <a:buFontTx/>
              <a:buNone/>
            </a:pPr>
            <a:r>
              <a:rPr lang="vi-VN" smtClean="0"/>
              <a:t>trận filter và thực hiện tích chập cùng lúc lên toàn bộ ma trận ảnh bên trá</a:t>
            </a:r>
            <a:r>
              <a:rPr lang="en-US" smtClean="0"/>
              <a:t>i</a:t>
            </a:r>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1409497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Bây giờ, Chúng ta đã biết thế nào là convolution. Vậy CNNs là gì? CNNs chỉ đơn giản gồm một vài layer của convolution kết hợp với các hàm kích hoạt </a:t>
            </a:r>
          </a:p>
          <a:p>
            <a:r>
              <a:rPr lang="vi-VN" smtClean="0"/>
              <a:t>phi tuyến (nonlinear activation function) nhƣ ReLU hay tanh để tạo ra thông tin trừu tƣợng hơn (abstract/higher-level) cho các layer tiếp theo.</a:t>
            </a:r>
            <a:endParaRPr lang="en-US" smtClean="0"/>
          </a:p>
          <a:p>
            <a:r>
              <a:rPr lang="vi-VN" smtClean="0"/>
              <a:t>Trong mô hình CNNs </a:t>
            </a:r>
            <a:r>
              <a:rPr lang="en-US" smtClean="0"/>
              <a:t>c</a:t>
            </a:r>
            <a:r>
              <a:rPr lang="vi-VN" smtClean="0"/>
              <a:t>ác layer liên kết đƣợc với nhau thông qua cơ chế convolution. Layer tiếp theo là kết quả convolution từ layer trƣớc đó, nhờ vậy mà ta có đƣợc các kết nối cục bộ. Nghĩa là mỗi nơ-ron ở layer tiếp theo sinh ra từ filter áp đặt lên một vùng ảnh cục bộ của nơ-ron layer trƣớc đ</a:t>
            </a:r>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2888409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Size nho - &gt;nhanh</a:t>
            </a:r>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2188662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35" name="Picture Placeholder 13"/>
          <p:cNvSpPr>
            <a:spLocks noGrp="1"/>
          </p:cNvSpPr>
          <p:nvPr>
            <p:ph type="pic" sz="quarter" idx="22"/>
          </p:nvPr>
        </p:nvSpPr>
        <p:spPr>
          <a:xfrm>
            <a:off x="0" y="0"/>
            <a:ext cx="24377650" cy="13716000"/>
          </a:xfrm>
          <a:effectLst/>
        </p:spPr>
        <p:txBody>
          <a:bodyPr>
            <a:normAutofit/>
          </a:bodyPr>
          <a:lstStyle>
            <a:lvl1pPr marL="0" indent="0">
              <a:buNone/>
              <a:defRPr sz="28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40807395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Rectangle 2"/>
          <p:cNvSpPr/>
          <p:nvPr userDrawn="1"/>
        </p:nvSpPr>
        <p:spPr>
          <a:xfrm>
            <a:off x="0" y="0"/>
            <a:ext cx="2437765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Picture Placeholder 13"/>
          <p:cNvSpPr>
            <a:spLocks noGrp="1"/>
          </p:cNvSpPr>
          <p:nvPr>
            <p:ph type="pic" sz="quarter" idx="13"/>
          </p:nvPr>
        </p:nvSpPr>
        <p:spPr>
          <a:xfrm>
            <a:off x="1" y="0"/>
            <a:ext cx="24423368" cy="13716000"/>
          </a:xfrm>
          <a:effectLst/>
        </p:spPr>
        <p:txBody>
          <a:bodyPr>
            <a:normAutofit/>
          </a:bodyPr>
          <a:lstStyle>
            <a:lvl1pPr marL="0" indent="0">
              <a:buNone/>
              <a:defRPr sz="42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38565629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pport">
    <p:spTree>
      <p:nvGrpSpPr>
        <p:cNvPr id="1" name=""/>
        <p:cNvGrpSpPr/>
        <p:nvPr/>
      </p:nvGrpSpPr>
      <p:grpSpPr>
        <a:xfrm>
          <a:off x="0" y="0"/>
          <a:ext cx="0" cy="0"/>
          <a:chOff x="0" y="0"/>
          <a:chExt cx="0" cy="0"/>
        </a:xfrm>
      </p:grpSpPr>
      <p:sp>
        <p:nvSpPr>
          <p:cNvPr id="28" name="Picture Placeholder 2"/>
          <p:cNvSpPr>
            <a:spLocks noGrp="1"/>
          </p:cNvSpPr>
          <p:nvPr>
            <p:ph type="pic" sz="quarter" idx="10"/>
          </p:nvPr>
        </p:nvSpPr>
        <p:spPr>
          <a:xfrm>
            <a:off x="1784663" y="4008753"/>
            <a:ext cx="7573145" cy="6526312"/>
          </a:xfrm>
          <a:prstGeom prst="rect">
            <a:avLst/>
          </a:prstGeom>
        </p:spPr>
        <p:txBody>
          <a:bodyPr rtlCol="0">
            <a:normAutofit/>
          </a:bodyPr>
          <a:lstStyle>
            <a:lvl1pPr>
              <a:defRPr sz="2400" baseline="0"/>
            </a:lvl1pPr>
          </a:lstStyle>
          <a:p>
            <a:pPr lvl="0"/>
            <a:r>
              <a:rPr lang="en-US" noProof="0" smtClean="0"/>
              <a:t>Click icon to add picture</a:t>
            </a:r>
            <a:endParaRPr lang="en-US" noProof="0"/>
          </a:p>
        </p:txBody>
      </p:sp>
    </p:spTree>
    <p:extLst>
      <p:ext uri="{BB962C8B-B14F-4D97-AF65-F5344CB8AC3E}">
        <p14:creationId xmlns:p14="http://schemas.microsoft.com/office/powerpoint/2010/main" val="37181888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userDrawn="1"/>
        </p:nvSpPr>
        <p:spPr>
          <a:xfrm>
            <a:off x="23029685" y="547086"/>
            <a:ext cx="923589" cy="7352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29685" y="1282387"/>
            <a:ext cx="923589" cy="914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2" name="Rectangle 11"/>
          <p:cNvSpPr/>
          <p:nvPr userDrawn="1"/>
        </p:nvSpPr>
        <p:spPr>
          <a:xfrm>
            <a:off x="23029685" y="1197887"/>
            <a:ext cx="923589" cy="914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a:extLst/>
        </p:spPr>
        <p:txBody>
          <a:bodyPr wrap="none" anchor="ctr"/>
          <a:lstStyle/>
          <a:p>
            <a:endParaRPr lang="en-US">
              <a:latin typeface="Calibri Light"/>
            </a:endParaRPr>
          </a:p>
        </p:txBody>
      </p:sp>
      <p:sp>
        <p:nvSpPr>
          <p:cNvPr id="15"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a:latin typeface="Calibri Light"/>
            </a:endParaRPr>
          </a:p>
        </p:txBody>
      </p:sp>
      <p:sp>
        <p:nvSpPr>
          <p:cNvPr id="16"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2"/>
          </a:solidFill>
          <a:ln>
            <a:noFill/>
          </a:ln>
          <a:effectLst/>
          <a:extLst/>
        </p:spPr>
        <p:txBody>
          <a:bodyPr wrap="none" anchor="ctr"/>
          <a:lstStyle/>
          <a:p>
            <a:endParaRPr lang="en-US">
              <a:latin typeface="Calibri Light"/>
            </a:endParaRPr>
          </a:p>
        </p:txBody>
      </p:sp>
      <p:sp>
        <p:nvSpPr>
          <p:cNvPr id="17"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a:latin typeface="Calibri Light"/>
            </a:endParaRPr>
          </a:p>
        </p:txBody>
      </p:sp>
      <p:sp>
        <p:nvSpPr>
          <p:cNvPr id="20" name="TextBox 19"/>
          <p:cNvSpPr txBox="1"/>
          <p:nvPr userDrawn="1"/>
        </p:nvSpPr>
        <p:spPr>
          <a:xfrm>
            <a:off x="1625380" y="12834421"/>
            <a:ext cx="3655098" cy="461665"/>
          </a:xfrm>
          <a:prstGeom prst="rect">
            <a:avLst/>
          </a:prstGeom>
          <a:noFill/>
        </p:spPr>
        <p:txBody>
          <a:bodyPr wrap="square" rtlCol="0">
            <a:spAutoFit/>
          </a:bodyPr>
          <a:lstStyle/>
          <a:p>
            <a:r>
              <a:rPr lang="id-ID" sz="2400" b="1" smtClean="0">
                <a:solidFill>
                  <a:schemeClr val="tx2"/>
                </a:solidFill>
                <a:latin typeface="Lato Regular"/>
                <a:cs typeface="Lato Regular"/>
              </a:rPr>
              <a:t>Simple Inc </a:t>
            </a:r>
            <a:r>
              <a:rPr lang="id-ID" sz="2400" b="0" smtClean="0">
                <a:solidFill>
                  <a:schemeClr val="tx2"/>
                </a:solidFill>
                <a:latin typeface="Lato Light"/>
                <a:cs typeface="Lato Light"/>
              </a:rPr>
              <a:t>Company</a:t>
            </a:r>
            <a:endParaRPr lang="id-ID" sz="2400" b="0">
              <a:solidFill>
                <a:schemeClr val="tx2"/>
              </a:solidFill>
              <a:latin typeface="Lato Light"/>
              <a:cs typeface="Lato Light"/>
            </a:endParaRPr>
          </a:p>
        </p:txBody>
      </p:sp>
      <p:sp>
        <p:nvSpPr>
          <p:cNvPr id="22" name="TextBox 21"/>
          <p:cNvSpPr txBox="1"/>
          <p:nvPr userDrawn="1"/>
        </p:nvSpPr>
        <p:spPr>
          <a:xfrm>
            <a:off x="23113130" y="615531"/>
            <a:ext cx="738273" cy="553961"/>
          </a:xfrm>
          <a:prstGeom prst="rect">
            <a:avLst/>
          </a:prstGeom>
          <a:noFill/>
        </p:spPr>
        <p:txBody>
          <a:bodyPr wrap="none" lIns="182843" tIns="91422" rIns="182843" bIns="91422" rtlCol="0">
            <a:spAutoFit/>
          </a:bodyPr>
          <a:lstStyle/>
          <a:p>
            <a:pPr algn="ctr"/>
            <a:fld id="{260E2A6B-A809-4840-BF14-8648BC0BDF87}" type="slidenum">
              <a:rPr lang="id-ID" sz="2400" b="1" smtClean="0">
                <a:solidFill>
                  <a:schemeClr val="bg1"/>
                </a:solidFill>
                <a:latin typeface="Lato Light"/>
                <a:cs typeface="Lato Light"/>
              </a:rPr>
              <a:pPr algn="ctr"/>
              <a:t>‹#›</a:t>
            </a:fld>
            <a:endParaRPr lang="id-ID" sz="2400">
              <a:solidFill>
                <a:schemeClr val="bg1"/>
              </a:solidFill>
              <a:latin typeface="Lato Light"/>
              <a:cs typeface="Lato Light"/>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936" r:id="rId1"/>
    <p:sldLayoutId id="2147483946" r:id="rId2"/>
    <p:sldLayoutId id="2147483964" r:id="rId3"/>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hf hdr="0" ftr="0" dt="0"/>
  <p:txStyles>
    <p:titleStyle>
      <a:lvl1pPr algn="l" defTabSz="1828434" rtl="0" eaLnBrk="1" latinLnBrk="0" hangingPunct="1">
        <a:lnSpc>
          <a:spcPct val="90000"/>
        </a:lnSpc>
        <a:spcBef>
          <a:spcPct val="0"/>
        </a:spcBef>
        <a:buNone/>
        <a:defRPr lang="en-US" sz="6000" kern="1200">
          <a:solidFill>
            <a:schemeClr val="tx1"/>
          </a:solidFill>
          <a:latin typeface="Lato Regular"/>
          <a:ea typeface="+mj-ea"/>
          <a:cs typeface="Lato Regular"/>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Regular"/>
          <a:ea typeface="+mn-ea"/>
          <a:cs typeface="Lato Regular"/>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Regular"/>
          <a:ea typeface="+mn-ea"/>
          <a:cs typeface="Lato Regular"/>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Regular"/>
          <a:ea typeface="+mn-ea"/>
          <a:cs typeface="Lato Regular"/>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Regular"/>
          <a:ea typeface="+mn-ea"/>
          <a:cs typeface="Lato Regular"/>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Regular"/>
          <a:ea typeface="+mn-ea"/>
          <a:cs typeface="Lato Regular"/>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3" name="Rectangle 2"/>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1705754" y="328687"/>
            <a:ext cx="8039830" cy="523220"/>
          </a:xfrm>
          <a:prstGeom prst="rect">
            <a:avLst/>
          </a:prstGeom>
        </p:spPr>
        <p:txBody>
          <a:bodyPr wrap="none">
            <a:spAutoFit/>
          </a:bodyPr>
          <a:lstStyle/>
          <a:p>
            <a:r>
              <a:rPr lang="en-US" sz="2800" i="1"/>
              <a:t>Automatic Alternative Image Recognition to Voice</a:t>
            </a:r>
          </a:p>
        </p:txBody>
      </p:sp>
      <p:pic>
        <p:nvPicPr>
          <p:cNvPr id="5" name="Picture 4"/>
          <p:cNvPicPr>
            <a:picLocks noChangeAspect="1"/>
          </p:cNvPicPr>
          <p:nvPr/>
        </p:nvPicPr>
        <p:blipFill>
          <a:blip r:embed="rId3"/>
          <a:stretch>
            <a:fillRect/>
          </a:stretch>
        </p:blipFill>
        <p:spPr>
          <a:xfrm>
            <a:off x="1746251" y="3383255"/>
            <a:ext cx="6618721" cy="7400460"/>
          </a:xfrm>
          <a:prstGeom prst="rect">
            <a:avLst/>
          </a:prstGeom>
        </p:spPr>
      </p:pic>
      <p:pic>
        <p:nvPicPr>
          <p:cNvPr id="7" name="Picture 6"/>
          <p:cNvPicPr>
            <a:picLocks noChangeAspect="1"/>
          </p:cNvPicPr>
          <p:nvPr/>
        </p:nvPicPr>
        <p:blipFill>
          <a:blip r:embed="rId4"/>
          <a:stretch>
            <a:fillRect/>
          </a:stretch>
        </p:blipFill>
        <p:spPr>
          <a:xfrm>
            <a:off x="17015169" y="3775585"/>
            <a:ext cx="7308722" cy="6076338"/>
          </a:xfrm>
          <a:prstGeom prst="rect">
            <a:avLst/>
          </a:prstGeom>
        </p:spPr>
      </p:pic>
      <p:pic>
        <p:nvPicPr>
          <p:cNvPr id="10" name="Picture 9"/>
          <p:cNvPicPr>
            <a:picLocks noChangeAspect="1"/>
          </p:cNvPicPr>
          <p:nvPr/>
        </p:nvPicPr>
        <p:blipFill>
          <a:blip r:embed="rId5"/>
          <a:stretch>
            <a:fillRect/>
          </a:stretch>
        </p:blipFill>
        <p:spPr>
          <a:xfrm>
            <a:off x="9615109" y="4129548"/>
            <a:ext cx="7400060" cy="3752389"/>
          </a:xfrm>
          <a:prstGeom prst="rect">
            <a:avLst/>
          </a:prstGeom>
        </p:spPr>
      </p:pic>
      <p:cxnSp>
        <p:nvCxnSpPr>
          <p:cNvPr id="13" name="Straight Connector 12"/>
          <p:cNvCxnSpPr/>
          <p:nvPr/>
        </p:nvCxnSpPr>
        <p:spPr>
          <a:xfrm>
            <a:off x="1746251" y="11503742"/>
            <a:ext cx="6309360" cy="0"/>
          </a:xfrm>
          <a:prstGeom prst="line">
            <a:avLst/>
          </a:prstGeom>
          <a:ln w="63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160459" y="11503742"/>
            <a:ext cx="13407464" cy="0"/>
          </a:xfrm>
          <a:prstGeom prst="line">
            <a:avLst/>
          </a:prstGeom>
          <a:ln w="635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62037" y="11917995"/>
            <a:ext cx="3893574" cy="646331"/>
          </a:xfrm>
          <a:prstGeom prst="rect">
            <a:avLst/>
          </a:prstGeom>
          <a:noFill/>
        </p:spPr>
        <p:txBody>
          <a:bodyPr wrap="square" rtlCol="0">
            <a:spAutoFit/>
          </a:bodyPr>
          <a:lstStyle/>
          <a:p>
            <a:r>
              <a:rPr lang="en-US" smtClean="0"/>
              <a:t>Input</a:t>
            </a:r>
            <a:endParaRPr lang="en-US"/>
          </a:p>
        </p:txBody>
      </p:sp>
      <p:sp>
        <p:nvSpPr>
          <p:cNvPr id="17" name="TextBox 16"/>
          <p:cNvSpPr txBox="1"/>
          <p:nvPr/>
        </p:nvSpPr>
        <p:spPr>
          <a:xfrm>
            <a:off x="15780774" y="11917994"/>
            <a:ext cx="1569660" cy="646331"/>
          </a:xfrm>
          <a:prstGeom prst="rect">
            <a:avLst/>
          </a:prstGeom>
          <a:noFill/>
        </p:spPr>
        <p:txBody>
          <a:bodyPr wrap="none" rtlCol="0">
            <a:spAutoFit/>
          </a:bodyPr>
          <a:lstStyle/>
          <a:p>
            <a:r>
              <a:rPr lang="en-US" smtClean="0"/>
              <a:t>Output</a:t>
            </a:r>
            <a:endParaRPr lang="en-US"/>
          </a:p>
        </p:txBody>
      </p:sp>
    </p:spTree>
    <p:extLst>
      <p:ext uri="{BB962C8B-B14F-4D97-AF65-F5344CB8AC3E}">
        <p14:creationId xmlns:p14="http://schemas.microsoft.com/office/powerpoint/2010/main" val="2878713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5" name="Rectangle 4"/>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a:blip r:embed="rId2"/>
          <a:stretch>
            <a:fillRect/>
          </a:stretch>
        </p:blipFill>
        <p:spPr>
          <a:xfrm>
            <a:off x="3106480" y="2804151"/>
            <a:ext cx="18396667" cy="10119585"/>
          </a:xfrm>
          <a:prstGeom prst="rect">
            <a:avLst/>
          </a:prstGeom>
        </p:spPr>
      </p:pic>
    </p:spTree>
    <p:extLst>
      <p:ext uri="{BB962C8B-B14F-4D97-AF65-F5344CB8AC3E}">
        <p14:creationId xmlns:p14="http://schemas.microsoft.com/office/powerpoint/2010/main" val="1753423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5" name="Rectangle 4"/>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2"/>
          <a:stretch>
            <a:fillRect/>
          </a:stretch>
        </p:blipFill>
        <p:spPr>
          <a:xfrm>
            <a:off x="2032620" y="3691576"/>
            <a:ext cx="21151843" cy="8372605"/>
          </a:xfrm>
          <a:prstGeom prst="rect">
            <a:avLst/>
          </a:prstGeom>
        </p:spPr>
      </p:pic>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78840" y="4777740"/>
            <a:ext cx="7923059" cy="10186791"/>
          </a:xfrm>
          <a:prstGeom prst="rect">
            <a:avLst/>
          </a:prstGeom>
        </p:spPr>
      </p:pic>
    </p:spTree>
    <p:extLst>
      <p:ext uri="{BB962C8B-B14F-4D97-AF65-F5344CB8AC3E}">
        <p14:creationId xmlns:p14="http://schemas.microsoft.com/office/powerpoint/2010/main" val="341671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7167" y="3835553"/>
            <a:ext cx="22090483" cy="8258125"/>
          </a:xfrm>
          <a:prstGeom prst="rect">
            <a:avLst/>
          </a:prstGeom>
        </p:spPr>
      </p:pic>
      <p:sp>
        <p:nvSpPr>
          <p:cNvPr id="5"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6" name="Rectangle 5"/>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09904" y="4541766"/>
            <a:ext cx="7923059" cy="10186791"/>
          </a:xfrm>
          <a:prstGeom prst="rect">
            <a:avLst/>
          </a:prstGeom>
        </p:spPr>
      </p:pic>
    </p:spTree>
    <p:extLst>
      <p:ext uri="{BB962C8B-B14F-4D97-AF65-F5344CB8AC3E}">
        <p14:creationId xmlns:p14="http://schemas.microsoft.com/office/powerpoint/2010/main" val="4189297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4" name="Rectangle 3"/>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4371556" y="2711155"/>
            <a:ext cx="14839319" cy="1323439"/>
          </a:xfrm>
          <a:prstGeom prst="rect">
            <a:avLst/>
          </a:prstGeom>
          <a:noFill/>
        </p:spPr>
        <p:txBody>
          <a:bodyPr wrap="none" rtlCol="0">
            <a:spAutoFit/>
          </a:bodyPr>
          <a:lstStyle/>
          <a:p>
            <a:pPr algn="ctr"/>
            <a:r>
              <a:rPr lang="en-US" sz="8000" smtClean="0">
                <a:latin typeface="+mj-lt"/>
              </a:rPr>
              <a:t>Convolutional </a:t>
            </a:r>
            <a:r>
              <a:rPr lang="en-US" sz="8000">
                <a:latin typeface="+mj-lt"/>
              </a:rPr>
              <a:t>Neural Networks?</a:t>
            </a:r>
            <a:endParaRPr lang="vi-VN" sz="8000" dirty="0">
              <a:latin typeface="+mj-lt"/>
            </a:endParaRPr>
          </a:p>
        </p:txBody>
      </p:sp>
      <p:pic>
        <p:nvPicPr>
          <p:cNvPr id="8" name="Picture 7"/>
          <p:cNvPicPr>
            <a:picLocks noChangeAspect="1"/>
          </p:cNvPicPr>
          <p:nvPr/>
        </p:nvPicPr>
        <p:blipFill>
          <a:blip r:embed="rId3"/>
          <a:stretch>
            <a:fillRect/>
          </a:stretch>
        </p:blipFill>
        <p:spPr>
          <a:xfrm>
            <a:off x="2278077" y="5096721"/>
            <a:ext cx="19565478" cy="4988293"/>
          </a:xfrm>
          <a:prstGeom prst="rect">
            <a:avLst/>
          </a:prstGeom>
        </p:spPr>
      </p:pic>
      <p:sp>
        <p:nvSpPr>
          <p:cNvPr id="7" name="Rectangle 6"/>
          <p:cNvSpPr/>
          <p:nvPr/>
        </p:nvSpPr>
        <p:spPr>
          <a:xfrm>
            <a:off x="1705754" y="328687"/>
            <a:ext cx="8039830" cy="523220"/>
          </a:xfrm>
          <a:prstGeom prst="rect">
            <a:avLst/>
          </a:prstGeom>
        </p:spPr>
        <p:txBody>
          <a:bodyPr wrap="none">
            <a:spAutoFit/>
          </a:bodyPr>
          <a:lstStyle/>
          <a:p>
            <a:r>
              <a:rPr lang="en-US" sz="2800" i="1"/>
              <a:t>Automatic Alternative Image Recognition to Voice</a:t>
            </a:r>
          </a:p>
        </p:txBody>
      </p:sp>
    </p:spTree>
    <p:extLst>
      <p:ext uri="{BB962C8B-B14F-4D97-AF65-F5344CB8AC3E}">
        <p14:creationId xmlns:p14="http://schemas.microsoft.com/office/powerpoint/2010/main" val="40281106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4" name="Rectangle 3"/>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8718477" y="2000594"/>
            <a:ext cx="6569427" cy="1323439"/>
          </a:xfrm>
          <a:prstGeom prst="rect">
            <a:avLst/>
          </a:prstGeom>
          <a:noFill/>
        </p:spPr>
        <p:txBody>
          <a:bodyPr wrap="none" rtlCol="0">
            <a:spAutoFit/>
          </a:bodyPr>
          <a:lstStyle/>
          <a:p>
            <a:pPr algn="ctr"/>
            <a:r>
              <a:rPr lang="en-US" sz="8000" dirty="0" smtClean="0">
                <a:latin typeface="+mj-lt"/>
              </a:rPr>
              <a:t>How </a:t>
            </a:r>
            <a:r>
              <a:rPr lang="en-US" sz="8000" smtClean="0">
                <a:latin typeface="+mj-lt"/>
              </a:rPr>
              <a:t>it works?</a:t>
            </a:r>
            <a:endParaRPr lang="vi-VN" sz="8000" dirty="0">
              <a:latin typeface="+mj-lt"/>
            </a:endParaRPr>
          </a:p>
        </p:txBody>
      </p:sp>
      <p:sp>
        <p:nvSpPr>
          <p:cNvPr id="7" name="Rectangle 6"/>
          <p:cNvSpPr/>
          <p:nvPr/>
        </p:nvSpPr>
        <p:spPr>
          <a:xfrm>
            <a:off x="1705754" y="328687"/>
            <a:ext cx="8039830" cy="523220"/>
          </a:xfrm>
          <a:prstGeom prst="rect">
            <a:avLst/>
          </a:prstGeom>
        </p:spPr>
        <p:txBody>
          <a:bodyPr wrap="none">
            <a:spAutoFit/>
          </a:bodyPr>
          <a:lstStyle/>
          <a:p>
            <a:r>
              <a:rPr lang="en-US" sz="2800" i="1"/>
              <a:t>Automatic Alternative Image Recognition to Voice</a:t>
            </a:r>
          </a:p>
        </p:txBody>
      </p:sp>
      <p:sp>
        <p:nvSpPr>
          <p:cNvPr id="2" name="TextBox 1"/>
          <p:cNvSpPr txBox="1"/>
          <p:nvPr/>
        </p:nvSpPr>
        <p:spPr>
          <a:xfrm>
            <a:off x="1746251" y="5456903"/>
            <a:ext cx="19756897" cy="1569660"/>
          </a:xfrm>
          <a:prstGeom prst="rect">
            <a:avLst/>
          </a:prstGeom>
          <a:noFill/>
        </p:spPr>
        <p:txBody>
          <a:bodyPr wrap="square" rtlCol="0">
            <a:spAutoFit/>
          </a:bodyPr>
          <a:lstStyle/>
          <a:p>
            <a:r>
              <a:rPr lang="en-US" sz="4800" b="1" smtClean="0"/>
              <a:t>Clarifai use a </a:t>
            </a:r>
            <a:r>
              <a:rPr lang="en-US" sz="4800" b="1"/>
              <a:t>technique called </a:t>
            </a:r>
            <a:r>
              <a:rPr lang="en-US" sz="4800" b="1" smtClean="0"/>
              <a:t>Convolution </a:t>
            </a:r>
            <a:r>
              <a:rPr lang="en-US" sz="4800" b="1"/>
              <a:t>Neural </a:t>
            </a:r>
            <a:r>
              <a:rPr lang="en-US" sz="4800" b="1" smtClean="0"/>
              <a:t>Networks(CNNs) to object recognition</a:t>
            </a:r>
            <a:endParaRPr lang="en-US" sz="4800" b="1"/>
          </a:p>
        </p:txBody>
      </p:sp>
    </p:spTree>
    <p:extLst>
      <p:ext uri="{BB962C8B-B14F-4D97-AF65-F5344CB8AC3E}">
        <p14:creationId xmlns:p14="http://schemas.microsoft.com/office/powerpoint/2010/main" val="2232677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4" name="Rectangle 3"/>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7063378" y="2000594"/>
            <a:ext cx="9879628" cy="1323439"/>
          </a:xfrm>
          <a:prstGeom prst="rect">
            <a:avLst/>
          </a:prstGeom>
          <a:noFill/>
        </p:spPr>
        <p:txBody>
          <a:bodyPr wrap="none" rtlCol="0">
            <a:spAutoFit/>
          </a:bodyPr>
          <a:lstStyle/>
          <a:p>
            <a:pPr algn="ctr"/>
            <a:r>
              <a:rPr lang="en-US" sz="8000">
                <a:latin typeface="+mj-lt"/>
              </a:rPr>
              <a:t>What is </a:t>
            </a:r>
            <a:r>
              <a:rPr lang="en-US" sz="8000" smtClean="0">
                <a:latin typeface="+mj-lt"/>
              </a:rPr>
              <a:t>Convolution?</a:t>
            </a:r>
            <a:endParaRPr lang="vi-VN" sz="8000" dirty="0">
              <a:latin typeface="+mj-lt"/>
            </a:endParaRPr>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616" y="4013462"/>
            <a:ext cx="10353552" cy="7558486"/>
          </a:xfrm>
          <a:prstGeom prst="rect">
            <a:avLst/>
          </a:prstGeom>
        </p:spPr>
      </p:pic>
      <p:sp>
        <p:nvSpPr>
          <p:cNvPr id="9" name="TextBox 8"/>
          <p:cNvSpPr txBox="1"/>
          <p:nvPr/>
        </p:nvSpPr>
        <p:spPr>
          <a:xfrm>
            <a:off x="5482406" y="11857703"/>
            <a:ext cx="12617621" cy="646331"/>
          </a:xfrm>
          <a:prstGeom prst="rect">
            <a:avLst/>
          </a:prstGeom>
          <a:noFill/>
        </p:spPr>
        <p:txBody>
          <a:bodyPr wrap="none" rtlCol="0">
            <a:spAutoFit/>
          </a:bodyPr>
          <a:lstStyle/>
          <a:p>
            <a:r>
              <a:rPr lang="en-US" sz="1800">
                <a:latin typeface="Arial" panose="020B0604020202020204" pitchFamily="34" charset="0"/>
                <a:cs typeface="Arial" panose="020B0604020202020204" pitchFamily="34" charset="0"/>
              </a:rPr>
              <a:t>Convolution with 3×3 Filter. Source: http://deeplearning.stanford.edu/wiki/index.php/Feature_extraction_using_convolution</a:t>
            </a:r>
          </a:p>
          <a:p>
            <a:endParaRPr lang="en-US" sz="1800">
              <a:latin typeface="Arial" panose="020B0604020202020204" pitchFamily="34" charset="0"/>
              <a:cs typeface="Arial" panose="020B0604020202020204" pitchFamily="34" charset="0"/>
            </a:endParaRPr>
          </a:p>
        </p:txBody>
      </p:sp>
      <p:sp>
        <p:nvSpPr>
          <p:cNvPr id="8" name="Rectangle 7"/>
          <p:cNvSpPr/>
          <p:nvPr/>
        </p:nvSpPr>
        <p:spPr>
          <a:xfrm>
            <a:off x="1705754" y="328687"/>
            <a:ext cx="8039830" cy="523220"/>
          </a:xfrm>
          <a:prstGeom prst="rect">
            <a:avLst/>
          </a:prstGeom>
        </p:spPr>
        <p:txBody>
          <a:bodyPr wrap="none">
            <a:spAutoFit/>
          </a:bodyPr>
          <a:lstStyle/>
          <a:p>
            <a:r>
              <a:rPr lang="en-US" sz="2800" i="1"/>
              <a:t>Automatic Alternative Image Recognition to Voice</a:t>
            </a:r>
          </a:p>
        </p:txBody>
      </p:sp>
    </p:spTree>
    <p:extLst>
      <p:ext uri="{BB962C8B-B14F-4D97-AF65-F5344CB8AC3E}">
        <p14:creationId xmlns:p14="http://schemas.microsoft.com/office/powerpoint/2010/main" val="3708232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4" name="Rectangle 3"/>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4371556" y="2711155"/>
            <a:ext cx="14839319" cy="1323439"/>
          </a:xfrm>
          <a:prstGeom prst="rect">
            <a:avLst/>
          </a:prstGeom>
          <a:noFill/>
        </p:spPr>
        <p:txBody>
          <a:bodyPr wrap="none" rtlCol="0">
            <a:spAutoFit/>
          </a:bodyPr>
          <a:lstStyle/>
          <a:p>
            <a:pPr algn="ctr"/>
            <a:r>
              <a:rPr lang="en-US" sz="8000" smtClean="0">
                <a:latin typeface="+mj-lt"/>
              </a:rPr>
              <a:t>Convolutional </a:t>
            </a:r>
            <a:r>
              <a:rPr lang="en-US" sz="8000">
                <a:latin typeface="+mj-lt"/>
              </a:rPr>
              <a:t>Neural Networks?</a:t>
            </a:r>
            <a:endParaRPr lang="vi-VN" sz="8000" dirty="0">
              <a:latin typeface="+mj-lt"/>
            </a:endParaRPr>
          </a:p>
        </p:txBody>
      </p:sp>
      <p:pic>
        <p:nvPicPr>
          <p:cNvPr id="8" name="Picture 7"/>
          <p:cNvPicPr>
            <a:picLocks noChangeAspect="1"/>
          </p:cNvPicPr>
          <p:nvPr/>
        </p:nvPicPr>
        <p:blipFill>
          <a:blip r:embed="rId3"/>
          <a:stretch>
            <a:fillRect/>
          </a:stretch>
        </p:blipFill>
        <p:spPr>
          <a:xfrm>
            <a:off x="2278077" y="5096721"/>
            <a:ext cx="19565478" cy="4988293"/>
          </a:xfrm>
          <a:prstGeom prst="rect">
            <a:avLst/>
          </a:prstGeom>
        </p:spPr>
      </p:pic>
      <p:sp>
        <p:nvSpPr>
          <p:cNvPr id="7" name="Rectangle 6"/>
          <p:cNvSpPr/>
          <p:nvPr/>
        </p:nvSpPr>
        <p:spPr>
          <a:xfrm>
            <a:off x="1705754" y="328687"/>
            <a:ext cx="8039830" cy="523220"/>
          </a:xfrm>
          <a:prstGeom prst="rect">
            <a:avLst/>
          </a:prstGeom>
        </p:spPr>
        <p:txBody>
          <a:bodyPr wrap="none">
            <a:spAutoFit/>
          </a:bodyPr>
          <a:lstStyle/>
          <a:p>
            <a:r>
              <a:rPr lang="en-US" sz="2800" i="1"/>
              <a:t>Automatic Alternative Image Recognition to Voice</a:t>
            </a:r>
          </a:p>
        </p:txBody>
      </p:sp>
    </p:spTree>
    <p:extLst>
      <p:ext uri="{BB962C8B-B14F-4D97-AF65-F5344CB8AC3E}">
        <p14:creationId xmlns:p14="http://schemas.microsoft.com/office/powerpoint/2010/main" val="711379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32395" y="1897256"/>
            <a:ext cx="12340508" cy="9375581"/>
          </a:xfrm>
          <a:prstGeom prst="rect">
            <a:avLst/>
          </a:prstGeom>
        </p:spPr>
      </p:pic>
      <p:sp>
        <p:nvSpPr>
          <p:cNvPr id="5"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6" name="Rectangle 5"/>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54373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88966" y="1988140"/>
            <a:ext cx="19666002" cy="9753574"/>
          </a:xfrm>
          <a:prstGeom prst="rect">
            <a:avLst/>
          </a:prstGeom>
        </p:spPr>
      </p:pic>
      <p:sp>
        <p:nvSpPr>
          <p:cNvPr id="4"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5" name="Rectangle 4"/>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50087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5" name="Rectangle 4"/>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a:blip r:embed="rId2"/>
          <a:stretch>
            <a:fillRect/>
          </a:stretch>
        </p:blipFill>
        <p:spPr>
          <a:xfrm>
            <a:off x="862232" y="2877298"/>
            <a:ext cx="23059652" cy="9478931"/>
          </a:xfrm>
          <a:prstGeom prst="rect">
            <a:avLst/>
          </a:prstGeom>
        </p:spPr>
      </p:pic>
    </p:spTree>
    <p:extLst>
      <p:ext uri="{BB962C8B-B14F-4D97-AF65-F5344CB8AC3E}">
        <p14:creationId xmlns:p14="http://schemas.microsoft.com/office/powerpoint/2010/main" val="1922961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4" name="Rectangle 3"/>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ight Arrow 6"/>
          <p:cNvSpPr/>
          <p:nvPr/>
        </p:nvSpPr>
        <p:spPr>
          <a:xfrm>
            <a:off x="10559845" y="6135329"/>
            <a:ext cx="2802194" cy="1238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705754" y="328687"/>
            <a:ext cx="8039830" cy="523220"/>
          </a:xfrm>
          <a:prstGeom prst="rect">
            <a:avLst/>
          </a:prstGeom>
        </p:spPr>
        <p:txBody>
          <a:bodyPr wrap="none">
            <a:spAutoFit/>
          </a:bodyPr>
          <a:lstStyle/>
          <a:p>
            <a:r>
              <a:rPr lang="en-US" sz="2800" i="1"/>
              <a:t>Automatic Alternative Image Recognition to Voice</a:t>
            </a: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170" y="-176980"/>
            <a:ext cx="14876627" cy="19127093"/>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476293" y="2261905"/>
            <a:ext cx="6764275" cy="9061999"/>
          </a:xfrm>
          <a:prstGeom prst="rect">
            <a:avLst/>
          </a:prstGeom>
        </p:spPr>
      </p:pic>
    </p:spTree>
    <p:extLst>
      <p:ext uri="{BB962C8B-B14F-4D97-AF65-F5344CB8AC3E}">
        <p14:creationId xmlns:p14="http://schemas.microsoft.com/office/powerpoint/2010/main" val="28182546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p:cNvSpPr>
          <p:nvPr/>
        </p:nvSpPr>
        <p:spPr bwMode="auto">
          <a:xfrm>
            <a:off x="1675274" y="1108042"/>
            <a:ext cx="380713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l"/>
            <a:r>
              <a:rPr lang="en-US" sz="5800" dirty="0" smtClean="0">
                <a:solidFill>
                  <a:schemeClr val="tx2"/>
                </a:solidFill>
                <a:latin typeface="Lato Regular"/>
                <a:ea typeface="ＭＳ Ｐゴシック" charset="0"/>
                <a:cs typeface="Lato Regular"/>
                <a:sym typeface="Bebas Neue" charset="0"/>
              </a:rPr>
              <a:t>Technology</a:t>
            </a:r>
            <a:endParaRPr lang="en-US" sz="5800" dirty="0">
              <a:solidFill>
                <a:schemeClr val="tx2"/>
              </a:solidFill>
              <a:latin typeface="Lato Regular"/>
              <a:ea typeface="ＭＳ Ｐゴシック" charset="0"/>
              <a:cs typeface="Lato Regular"/>
              <a:sym typeface="Bebas Neue" charset="0"/>
            </a:endParaRPr>
          </a:p>
        </p:txBody>
      </p:sp>
      <p:sp>
        <p:nvSpPr>
          <p:cNvPr id="5" name="Rectangle 4"/>
          <p:cNvSpPr/>
          <p:nvPr/>
        </p:nvSpPr>
        <p:spPr>
          <a:xfrm>
            <a:off x="1746251" y="2204950"/>
            <a:ext cx="1063653" cy="5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2"/>
          <a:stretch>
            <a:fillRect/>
          </a:stretch>
        </p:blipFill>
        <p:spPr>
          <a:xfrm>
            <a:off x="2278077" y="2426190"/>
            <a:ext cx="18779715" cy="10506335"/>
          </a:xfrm>
          <a:prstGeom prst="rect">
            <a:avLst/>
          </a:prstGeom>
        </p:spPr>
      </p:pic>
      <p:pic>
        <p:nvPicPr>
          <p:cNvPr id="234" name="Picture 23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09904" y="2687501"/>
            <a:ext cx="11053580" cy="14211747"/>
          </a:xfrm>
          <a:prstGeom prst="rect">
            <a:avLst/>
          </a:prstGeom>
        </p:spPr>
      </p:pic>
    </p:spTree>
    <p:extLst>
      <p:ext uri="{BB962C8B-B14F-4D97-AF65-F5344CB8AC3E}">
        <p14:creationId xmlns:p14="http://schemas.microsoft.com/office/powerpoint/2010/main" val="76407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Simple Light">
      <a:dk1>
        <a:srgbClr val="445469"/>
      </a:dk1>
      <a:lt1>
        <a:sysClr val="window" lastClr="FFFFFF"/>
      </a:lt1>
      <a:dk2>
        <a:srgbClr val="445469"/>
      </a:dk2>
      <a:lt2>
        <a:srgbClr val="FFFFFF"/>
      </a:lt2>
      <a:accent1>
        <a:srgbClr val="46546C"/>
      </a:accent1>
      <a:accent2>
        <a:srgbClr val="1986AF"/>
      </a:accent2>
      <a:accent3>
        <a:srgbClr val="46BE9C"/>
      </a:accent3>
      <a:accent4>
        <a:srgbClr val="9CB631"/>
      </a:accent4>
      <a:accent5>
        <a:srgbClr val="FB8635"/>
      </a:accent5>
      <a:accent6>
        <a:srgbClr val="D53E23"/>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30404</TotalTime>
  <Words>420</Words>
  <Application>Microsoft Office PowerPoint</Application>
  <PresentationFormat>Custom</PresentationFormat>
  <Paragraphs>47</Paragraphs>
  <Slides>13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Bebas Neue</vt:lpstr>
      <vt:lpstr>Lato</vt:lpstr>
      <vt:lpstr>Lato Light</vt:lpstr>
      <vt:lpstr>Lato Regular</vt:lpstr>
      <vt:lpstr>ＭＳ Ｐゴシック</vt:lpstr>
      <vt:lpstr>Arial</vt:lpstr>
      <vt:lpstr>Calibri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Barcena</dc:title>
  <dc:subject/>
  <dc:creator>SlidePro</dc:creator>
  <cp:keywords/>
  <dc:description/>
  <cp:lastModifiedBy>2TbP</cp:lastModifiedBy>
  <cp:revision>6560</cp:revision>
  <dcterms:created xsi:type="dcterms:W3CDTF">2014-11-12T21:47:38Z</dcterms:created>
  <dcterms:modified xsi:type="dcterms:W3CDTF">2017-04-19T19:23:11Z</dcterms:modified>
  <cp:category/>
</cp:coreProperties>
</file>